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0"/>
  </p:notesMasterIdLst>
  <p:handoutMasterIdLst>
    <p:handoutMasterId r:id="rId21"/>
  </p:handoutMasterIdLst>
  <p:sldIdLst>
    <p:sldId id="270" r:id="rId2"/>
    <p:sldId id="399" r:id="rId3"/>
    <p:sldId id="404" r:id="rId4"/>
    <p:sldId id="421" r:id="rId5"/>
    <p:sldId id="384" r:id="rId6"/>
    <p:sldId id="419" r:id="rId7"/>
    <p:sldId id="420" r:id="rId8"/>
    <p:sldId id="402" r:id="rId9"/>
    <p:sldId id="414" r:id="rId10"/>
    <p:sldId id="355" r:id="rId11"/>
    <p:sldId id="422" r:id="rId12"/>
    <p:sldId id="410" r:id="rId13"/>
    <p:sldId id="411" r:id="rId14"/>
    <p:sldId id="412" r:id="rId15"/>
    <p:sldId id="413" r:id="rId16"/>
    <p:sldId id="417" r:id="rId17"/>
    <p:sldId id="416" r:id="rId18"/>
    <p:sldId id="269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804000"/>
    <a:srgbClr val="C3E432"/>
    <a:srgbClr val="E2E41A"/>
    <a:srgbClr val="E4223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83" autoAdjust="0"/>
    <p:restoredTop sz="99811" autoAdjust="0"/>
  </p:normalViewPr>
  <p:slideViewPr>
    <p:cSldViewPr snapToGrid="0" snapToObjects="1">
      <p:cViewPr>
        <p:scale>
          <a:sx n="100" d="100"/>
          <a:sy n="100" d="100"/>
        </p:scale>
        <p:origin x="-112" y="-80"/>
      </p:cViewPr>
      <p:guideLst>
        <p:guide orient="horz" pos="838"/>
        <p:guide pos="19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3518A-4B55-AE44-AE6C-BB3BCF24E748}" type="datetime1">
              <a:rPr lang="en-US"/>
              <a:pPr>
                <a:defRPr/>
              </a:pPr>
              <a:t>6/13/15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AF59276-EAC8-2D47-9F08-8643C774D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6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F8B293-4BB5-7B43-9483-3921BA569E2B}" type="datetime1">
              <a:rPr lang="en-US"/>
              <a:pPr>
                <a:defRPr/>
              </a:pPr>
              <a:t>6/13/15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38F3AB-CE5B-CB44-B99C-326645F4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www.ncbi.nlm.nih.gov/pmc/articles/PMC3075088/%23R23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aseline="0" dirty="0" smtClean="0"/>
              <a:t>Is this percentages? We should say that then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9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Of</a:t>
            </a:r>
            <a:r>
              <a:rPr lang="en-US" baseline="0" dirty="0" smtClean="0"/>
              <a:t> the 4 images, from left to right, 1 and 3 seemed to be two different diseased people and 2 and 4 are over exposed images of each??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should tell them what kind of image this is?</a:t>
            </a:r>
            <a:r>
              <a:rPr lang="en-US" baseline="0" dirty="0" smtClean="0"/>
              <a:t> My brain anatomy sucks!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64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7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Added</a:t>
            </a:r>
            <a:r>
              <a:rPr lang="en-US" baseline="0" dirty="0" smtClean="0"/>
              <a:t> labels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9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I tried to fact check on this slide because it brought up a lot of questions from the students. But I haven’t found anything that says that the bone is the source of the serotonin, rather I found papers saying the gut secretes the serotonin that controls the bone mass, and also that there are tumors that secrete serotonin.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osteonectin,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  <a:hlinkClick r:id="rId3"/>
              </a:rPr>
              <a:t>23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 and stromal-derived factor-1 are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chemokines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 secreted by the bone that could attract breast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porstrate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 cancer cells.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Nice paper I found: 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www.ncbi.nlm.nih.gov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pmc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-110" charset="-128"/>
                <a:cs typeface="ＭＳ Ｐゴシック" pitchFamily="-110" charset="-128"/>
              </a:rPr>
              <a:t>/articles/PMC3075088/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Changed</a:t>
            </a:r>
            <a:r>
              <a:rPr lang="en-US" baseline="0" dirty="0" smtClean="0"/>
              <a:t> wording to make it questions on the possible scenarios that it </a:t>
            </a:r>
            <a:r>
              <a:rPr lang="en-US" baseline="0" dirty="0" err="1" smtClean="0"/>
              <a:t>migth</a:t>
            </a:r>
            <a:r>
              <a:rPr lang="en-US" baseline="0" dirty="0" smtClean="0"/>
              <a:t> 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9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07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77FD-9432-D948-B35F-9B7BD5FDF8A1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B5B1-00BC-F24C-BCEC-280088855D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F2DC-6832-8E41-AC2E-3AF4D3AEB5C9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D768-44BE-6743-A8B9-166A0DAFD2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8182-9AA4-0743-923D-82C285352A06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6E90-B66E-9446-803C-8BA15407D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7A9-800B-2E4E-A043-9B5691CC9FA1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B316-9619-6B4E-B1F0-FEF328F2B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F243-EC49-7C46-9BC8-A818147A19FB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CEF4-70FA-7C49-9E9C-054C23DA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8720-4AE0-5847-B11F-DEF5AF537B8F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C786-7364-A040-B2E9-EDCE5FBC1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F585-28E5-C545-9306-FD069836D8D2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9325-A65C-7345-837C-B4A8AEE5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5BB6-28DD-B24F-8555-4BD5AE3B47FC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7FB3-F15E-8345-836A-94D8C3ED73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94E0-751B-754E-A5F8-B15C0C1E3F02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5204-6ED0-B74A-9903-DF21F0FF84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D88-0525-E94A-88E7-0E3B44FB848C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FAEE-24A7-384D-B55D-729395BC1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4691C-2DB8-134B-B504-BD2001467E78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C4BF-373E-6F4E-BFC5-7B5BE89078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6B31609-0C0F-4844-A33F-169D0E686C81}" type="datetime1">
              <a:rPr lang="en-US" smtClean="0"/>
              <a:pPr>
                <a:defRPr/>
              </a:pPr>
              <a:t>6/13/15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73D0C45-70BD-B343-A3E4-4468B1F6BF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 397"/>
          <p:cNvGrpSpPr/>
          <p:nvPr/>
        </p:nvGrpSpPr>
        <p:grpSpPr>
          <a:xfrm>
            <a:off x="0" y="0"/>
            <a:ext cx="8577263" cy="1436688"/>
            <a:chOff x="0" y="0"/>
            <a:chExt cx="8577263" cy="1436688"/>
          </a:xfrm>
          <a:noFill/>
        </p:grpSpPr>
        <p:sp>
          <p:nvSpPr>
            <p:cNvPr id="399" name="Rectangle 398"/>
            <p:cNvSpPr/>
            <p:nvPr/>
          </p:nvSpPr>
          <p:spPr bwMode="auto">
            <a:xfrm>
              <a:off x="0" y="0"/>
              <a:ext cx="4762500" cy="1436688"/>
            </a:xfrm>
            <a:prstGeom prst="rect">
              <a:avLst/>
            </a:prstGeom>
            <a:solidFill>
              <a:schemeClr val="bg1">
                <a:lumMod val="85000"/>
                <a:alpha val="5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0" name="Rectangle 2"/>
            <p:cNvSpPr>
              <a:spLocks/>
            </p:cNvSpPr>
            <p:nvPr/>
          </p:nvSpPr>
          <p:spPr bwMode="auto">
            <a:xfrm>
              <a:off x="246063" y="167808"/>
              <a:ext cx="8331200" cy="1117207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lIns="38100" tIns="38100" rIns="38100" bIns="38100"/>
            <a:lstStyle/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Cancer </a:t>
              </a:r>
            </a:p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Lesson 4.3</a:t>
              </a:r>
              <a:endParaRPr lang="en-US" sz="3600" b="1" dirty="0">
                <a:cs typeface="Gill Sans" charset="0"/>
              </a:endParaRPr>
            </a:p>
            <a:p>
              <a:r>
                <a:rPr lang="en-US" sz="2500" b="1" dirty="0">
                  <a:cs typeface="Gill Sans" charset="0"/>
                </a:rPr>
                <a:t> </a:t>
              </a:r>
              <a:endParaRPr lang="en-US" dirty="0">
                <a:latin typeface="Cambria Bold" charset="0"/>
                <a:cs typeface="Cambria Bold" charset="0"/>
                <a:sym typeface="Cambria Bold" charset="0"/>
              </a:endParaRPr>
            </a:p>
          </p:txBody>
        </p:sp>
      </p:grp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203994" y="1436688"/>
            <a:ext cx="8736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Gill Sans"/>
                <a:cs typeface="Gill Sans"/>
              </a:rPr>
              <a:t>How do tumor cells find a new home?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508" y="2884108"/>
            <a:ext cx="4836757" cy="327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92146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4634" y="2676669"/>
            <a:ext cx="7354739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smtClean="0"/>
              <a:t>Find the ‘Fertile Soil’: Secondary tumor sites </a:t>
            </a:r>
            <a:endParaRPr lang="en-US" sz="2800" i="1" u="sng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734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92146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969258"/>
              </p:ext>
            </p:extLst>
          </p:nvPr>
        </p:nvGraphicFramePr>
        <p:xfrm>
          <a:off x="673100" y="2400300"/>
          <a:ext cx="8102599" cy="32860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4625"/>
                <a:gridCol w="2538969"/>
                <a:gridCol w="1626169"/>
                <a:gridCol w="2142836"/>
              </a:tblGrid>
              <a:tr h="125730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/>
                        <a:t>Cell line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/>
                        <a:t>Adhesion to liver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/>
                        <a:t>Growth</a:t>
                      </a:r>
                      <a:r>
                        <a:rPr lang="en-US" sz="3200" b="1" baseline="0" dirty="0" smtClean="0"/>
                        <a:t> on liver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smtClean="0"/>
                        <a:t>Invasion of</a:t>
                      </a:r>
                    </a:p>
                    <a:p>
                      <a:pPr algn="l"/>
                      <a:r>
                        <a:rPr lang="en-US" sz="3200" b="1" dirty="0" smtClean="0"/>
                        <a:t>liver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3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/>
                        <a:t>COL-2-JCK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5/5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5/5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5/5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3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/>
                        <a:t>Co-3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5/5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5/5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5/5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3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/>
                        <a:t>Co-6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5/5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0/5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0/5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4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81013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Which Organs are ‘most </a:t>
            </a:r>
            <a:r>
              <a:rPr lang="en-US" dirty="0"/>
              <a:t>f</a:t>
            </a:r>
            <a:r>
              <a:rPr lang="en-US" dirty="0" smtClean="0"/>
              <a:t>ertile’?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53586"/>
              </p:ext>
            </p:extLst>
          </p:nvPr>
        </p:nvGraphicFramePr>
        <p:xfrm>
          <a:off x="887220" y="2198050"/>
          <a:ext cx="7533015" cy="35356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9227"/>
                <a:gridCol w="1203979"/>
                <a:gridCol w="1506603"/>
                <a:gridCol w="1506603"/>
                <a:gridCol w="150660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Tumor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2E41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Brain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2E41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Liver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2E41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Lungs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2E41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Bone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2E41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Breast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35</a:t>
                      </a:r>
                      <a:endParaRPr lang="en-US" sz="2800" dirty="0"/>
                    </a:p>
                  </a:txBody>
                  <a:tcPr/>
                </a:tc>
              </a:tr>
              <a:tr h="39195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Melanoma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Prostate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Colon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Pancreas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25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when cancer cells metastasize to the liver?</a:t>
            </a:r>
            <a:endParaRPr lang="en-US" dirty="0"/>
          </a:p>
        </p:txBody>
      </p:sp>
      <p:pic>
        <p:nvPicPr>
          <p:cNvPr id="6" name="Picture 2" descr="http://www.hopkinsmedicine.org/liver_tumor_center/images/Metastatic_Colon_Canc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122096"/>
            <a:ext cx="2064106" cy="331633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3391724" y="2122096"/>
            <a:ext cx="2394189" cy="2886497"/>
            <a:chOff x="3700851" y="1924447"/>
            <a:chExt cx="2914650" cy="3513979"/>
          </a:xfrm>
        </p:grpSpPr>
        <p:grpSp>
          <p:nvGrpSpPr>
            <p:cNvPr id="7" name="Group 6"/>
            <p:cNvGrpSpPr/>
            <p:nvPr/>
          </p:nvGrpSpPr>
          <p:grpSpPr>
            <a:xfrm>
              <a:off x="3804849" y="3600848"/>
              <a:ext cx="2715402" cy="1837578"/>
              <a:chOff x="4495800" y="3605784"/>
              <a:chExt cx="4242816" cy="2871216"/>
            </a:xfrm>
          </p:grpSpPr>
          <p:pic>
            <p:nvPicPr>
              <p:cNvPr id="8" name="Picture 4" descr="http://www.ccfoa.org/blog/wp-content/uploads/2012/05/Secondary_tumor_deposits_in_the_liver_from_a_primary_cancer_of_the_pancreas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495800" y="3605784"/>
                <a:ext cx="4242816" cy="2871216"/>
              </a:xfrm>
              <a:prstGeom prst="rect">
                <a:avLst/>
              </a:prstGeom>
              <a:noFill/>
            </p:spPr>
          </p:pic>
          <p:sp>
            <p:nvSpPr>
              <p:cNvPr id="9" name="Down Arrow 8"/>
              <p:cNvSpPr/>
              <p:nvPr/>
            </p:nvSpPr>
            <p:spPr>
              <a:xfrm rot="-2700000">
                <a:off x="7671967" y="4662067"/>
                <a:ext cx="228600" cy="4572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Down Arrow 9"/>
              <p:cNvSpPr/>
              <p:nvPr/>
            </p:nvSpPr>
            <p:spPr>
              <a:xfrm rot="2700000">
                <a:off x="6757566" y="4052467"/>
                <a:ext cx="228600" cy="4572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2" descr="https://encrypted-tbn1.gstatic.com/images?q=tbn:ANd9GcTMbZ5y65upOD8iwJvZPkG2gvEI0mRFOEyd_jO2XSJmRCZ5QzEaI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0851" y="1924447"/>
              <a:ext cx="2914650" cy="1562100"/>
            </a:xfrm>
            <a:prstGeom prst="rect">
              <a:avLst/>
            </a:prstGeom>
            <a:noFill/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159" y="2000312"/>
            <a:ext cx="2589558" cy="34527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50555" y="5451515"/>
            <a:ext cx="1749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Abadi MT Condensed Light"/>
              </a:rPr>
              <a:t>Primary cancer</a:t>
            </a:r>
          </a:p>
          <a:p>
            <a:pPr algn="ctr"/>
            <a:r>
              <a:rPr lang="en-US" sz="2000" dirty="0" smtClean="0">
                <a:latin typeface="+mn-lt"/>
                <a:cs typeface="Abadi MT Condensed Light"/>
              </a:rPr>
              <a:t> in cecum</a:t>
            </a:r>
            <a:endParaRPr lang="en-US" sz="2000" dirty="0">
              <a:latin typeface="+mn-lt"/>
              <a:cs typeface="Abadi MT Condensed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943" y="1375684"/>
            <a:ext cx="1931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Metastatic colon</a:t>
            </a:r>
          </a:p>
          <a:p>
            <a:r>
              <a:rPr lang="en-US" sz="2000" dirty="0" smtClean="0">
                <a:latin typeface="+mn-lt"/>
              </a:rPr>
              <a:t> cancer in liver</a:t>
            </a:r>
            <a:endParaRPr lang="en-US" sz="2000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40045" y="2083570"/>
            <a:ext cx="0" cy="4691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7700" y="4948239"/>
            <a:ext cx="469900" cy="310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12750" y="4800600"/>
            <a:ext cx="393700" cy="6378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42199" y="5607130"/>
            <a:ext cx="3438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Abadi MT Condensed Light"/>
              </a:rPr>
              <a:t>Yellowing complexion-Jaundice</a:t>
            </a:r>
            <a:endParaRPr lang="en-US" sz="2000" dirty="0">
              <a:latin typeface="+mn-l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465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when the cancer cells metastasize to the lung?</a:t>
            </a:r>
            <a:endParaRPr lang="en-US" dirty="0"/>
          </a:p>
        </p:txBody>
      </p:sp>
      <p:pic>
        <p:nvPicPr>
          <p:cNvPr id="5" name="Picture 4" descr="http://www.texascollaborative.org/Puccini%20Module/images/chestxr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5600"/>
            <a:ext cx="3505200" cy="4219551"/>
          </a:xfrm>
          <a:prstGeom prst="rect">
            <a:avLst/>
          </a:prstGeom>
          <a:noFill/>
        </p:spPr>
      </p:pic>
      <p:pic>
        <p:nvPicPr>
          <p:cNvPr id="6" name="Picture 2" descr="http://radiology.casereports.net/index.php/rcr/article/viewFile/152/559/36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0070" y="2463800"/>
            <a:ext cx="4033856" cy="3397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1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when the cancer cells metastasize to the bone?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25" y="1417638"/>
            <a:ext cx="7389582" cy="49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6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when cancer cells metastasize to the brain?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59" y="2048112"/>
            <a:ext cx="3156259" cy="3414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777" y="2048112"/>
            <a:ext cx="38481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2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Up: The real picture of metastasis?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8762" y="3580797"/>
            <a:ext cx="64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Soil</a:t>
            </a:r>
            <a:endParaRPr lang="en-US" sz="2400" b="1" dirty="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5261" y="2270563"/>
            <a:ext cx="7841539" cy="2338631"/>
            <a:chOff x="845261" y="3182479"/>
            <a:chExt cx="7841539" cy="233863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261" y="3182479"/>
              <a:ext cx="862390" cy="154106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6455" y="3182479"/>
              <a:ext cx="862390" cy="1541067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7650" y="3182479"/>
              <a:ext cx="862390" cy="1541067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3457191" y="3182479"/>
              <a:ext cx="1734324" cy="1541067"/>
              <a:chOff x="3457191" y="3182479"/>
              <a:chExt cx="1734324" cy="1541067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57191" y="3182479"/>
                <a:ext cx="862390" cy="1541067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88385" y="3182479"/>
                <a:ext cx="862390" cy="1541067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29125" y="3182479"/>
                <a:ext cx="862390" cy="1541067"/>
              </a:xfrm>
              <a:prstGeom prst="rect">
                <a:avLst/>
              </a:prstGeom>
            </p:spPr>
          </p:pic>
        </p:grpSp>
        <p:sp>
          <p:nvSpPr>
            <p:cNvPr id="66" name="TextBox 65"/>
            <p:cNvSpPr txBox="1"/>
            <p:nvPr/>
          </p:nvSpPr>
          <p:spPr>
            <a:xfrm>
              <a:off x="1186121" y="5121000"/>
              <a:ext cx="792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Lungs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860461" y="5121000"/>
              <a:ext cx="6977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Liver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9296" y="5121000"/>
              <a:ext cx="746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Brain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973644" y="4524774"/>
              <a:ext cx="1302004" cy="43461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275648" y="4524774"/>
              <a:ext cx="1302004" cy="43461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77652" y="4524774"/>
              <a:ext cx="1302004" cy="43461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780788" y="4524774"/>
              <a:ext cx="1302004" cy="43461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82792" y="4524774"/>
              <a:ext cx="1302004" cy="434614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84796" y="4524774"/>
              <a:ext cx="1302004" cy="434614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91515" y="5121000"/>
              <a:ext cx="736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Bone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67456" y="5121000"/>
              <a:ext cx="902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Spleen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45921" y="5121000"/>
              <a:ext cx="9137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Kidney</a:t>
              </a:r>
              <a:endParaRPr lang="en-US" sz="2000" b="1" dirty="0">
                <a:latin typeface="+mj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47837" y="5253551"/>
            <a:ext cx="793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We most are more likely to find metastases in vital organs -they have the most obvious symptoms</a:t>
            </a:r>
            <a:endParaRPr lang="en-US" sz="24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09246" y="2105127"/>
            <a:ext cx="1497390" cy="1591867"/>
            <a:chOff x="6109246" y="2105127"/>
            <a:chExt cx="1497390" cy="159186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alphaModFix amt="27000"/>
            </a:blip>
            <a:stretch>
              <a:fillRect/>
            </a:stretch>
          </p:blipFill>
          <p:spPr>
            <a:xfrm>
              <a:off x="6744246" y="2155927"/>
              <a:ext cx="862390" cy="154106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>
              <a:alphaModFix amt="26000"/>
            </a:blip>
            <a:stretch>
              <a:fillRect/>
            </a:stretch>
          </p:blipFill>
          <p:spPr>
            <a:xfrm>
              <a:off x="6109246" y="2117827"/>
              <a:ext cx="862390" cy="154106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6414046" y="2105127"/>
              <a:ext cx="862390" cy="1541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80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Homework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7581" y="2652285"/>
            <a:ext cx="8109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Read an article </a:t>
            </a:r>
            <a:r>
              <a:rPr lang="en-US" sz="3200" dirty="0">
                <a:latin typeface="+mj-lt"/>
              </a:rPr>
              <a:t>about </a:t>
            </a:r>
            <a:r>
              <a:rPr lang="en-US" sz="3200" dirty="0" smtClean="0">
                <a:latin typeface="+mj-lt"/>
              </a:rPr>
              <a:t>a host factor </a:t>
            </a:r>
            <a:r>
              <a:rPr lang="en-US" sz="3200" dirty="0">
                <a:latin typeface="+mj-lt"/>
              </a:rPr>
              <a:t>that promotes chemotherapy resistance among secondary tumors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79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Do Now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idx="1"/>
          </p:nvPr>
        </p:nvSpPr>
        <p:spPr>
          <a:xfrm>
            <a:off x="294281" y="2593914"/>
            <a:ext cx="4118980" cy="1432029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dirty="0" smtClean="0"/>
              <a:t>Why did Steve Jobs’ tumor metastasize to his liver and lung but not other organs?</a:t>
            </a:r>
            <a:endParaRPr lang="en-US" dirty="0"/>
          </a:p>
          <a:p>
            <a:pPr marL="704850" lvl="1" indent="-304800"/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02" y="1877900"/>
            <a:ext cx="4209466" cy="2946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31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4294" y="478664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Is it primary or secondary?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67991" y="2154350"/>
            <a:ext cx="8208017" cy="3601304"/>
            <a:chOff x="659400" y="2523682"/>
            <a:chExt cx="8208017" cy="3601304"/>
          </a:xfrm>
        </p:grpSpPr>
        <p:sp>
          <p:nvSpPr>
            <p:cNvPr id="2" name="TextBox 1"/>
            <p:cNvSpPr txBox="1"/>
            <p:nvPr/>
          </p:nvSpPr>
          <p:spPr>
            <a:xfrm>
              <a:off x="1256792" y="5417100"/>
              <a:ext cx="28311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+mn-lt"/>
                </a:rPr>
                <a:t>Primary tumor of lymph node (lymphoma)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79748" y="5417100"/>
              <a:ext cx="33761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+mn-lt"/>
                </a:rPr>
                <a:t>Secondary tumor (melanoma) in lymph node</a:t>
              </a:r>
              <a:endParaRPr lang="en-US" sz="2000" dirty="0">
                <a:latin typeface="+mn-lt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400" y="2523682"/>
              <a:ext cx="4025938" cy="26839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7106" y="2523682"/>
              <a:ext cx="3990311" cy="2683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0319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4294" y="478664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Important terms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6577" y="1982109"/>
            <a:ext cx="7907805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b="1" dirty="0" smtClean="0">
                <a:latin typeface="+mj-lt"/>
              </a:rPr>
              <a:t>primary</a:t>
            </a:r>
            <a:r>
              <a:rPr lang="en-US" sz="2800" dirty="0" smtClean="0">
                <a:latin typeface="+mj-lt"/>
              </a:rPr>
              <a:t> lung tumor is a tumor in lung cells.</a:t>
            </a:r>
          </a:p>
          <a:p>
            <a:endParaRPr lang="en-US" sz="2800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b="1" dirty="0" smtClean="0">
                <a:latin typeface="+mj-lt"/>
              </a:rPr>
              <a:t>metastatic lung tumor </a:t>
            </a:r>
            <a:r>
              <a:rPr lang="en-US" sz="2800" dirty="0" smtClean="0">
                <a:latin typeface="+mj-lt"/>
              </a:rPr>
              <a:t>is a lung tumor that can  metastasize to another organ.</a:t>
            </a:r>
          </a:p>
          <a:p>
            <a:endParaRPr lang="en-US" sz="2800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 A </a:t>
            </a:r>
            <a:r>
              <a:rPr lang="en-US" sz="2800" b="1" dirty="0" smtClean="0">
                <a:latin typeface="+mj-lt"/>
              </a:rPr>
              <a:t>secondary</a:t>
            </a:r>
            <a:r>
              <a:rPr lang="en-US" sz="2800" dirty="0" smtClean="0">
                <a:latin typeface="+mj-lt"/>
              </a:rPr>
              <a:t> lung tumor has originated in another organ and metastasized to lung. </a:t>
            </a:r>
          </a:p>
        </p:txBody>
      </p:sp>
    </p:spTree>
    <p:extLst>
      <p:ext uri="{BB962C8B-B14F-4D97-AF65-F5344CB8AC3E}">
        <p14:creationId xmlns:p14="http://schemas.microsoft.com/office/powerpoint/2010/main" val="15994905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406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What do cancer cells look for in a new home?</a:t>
            </a:r>
            <a:endParaRPr lang="en-US" dirty="0"/>
          </a:p>
        </p:txBody>
      </p:sp>
      <p:pic>
        <p:nvPicPr>
          <p:cNvPr id="6" name="Picture 3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96" y="1425377"/>
            <a:ext cx="2398777" cy="50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857837"/>
            <a:ext cx="256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Primary tumor in the skin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5691" y="3052207"/>
            <a:ext cx="2343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Metastatic (secondary)</a:t>
            </a:r>
          </a:p>
          <a:p>
            <a:pPr algn="r"/>
            <a:r>
              <a:rPr lang="en-US" dirty="0" smtClean="0">
                <a:latin typeface="+mn-lt"/>
              </a:rPr>
              <a:t>tumors</a:t>
            </a:r>
            <a:endParaRPr lang="en-US" dirty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73915" y="3244334"/>
            <a:ext cx="1106119" cy="128273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068828" y="1885891"/>
            <a:ext cx="1797623" cy="122404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30096" y="3394617"/>
            <a:ext cx="2394075" cy="531113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26359" y="3244334"/>
            <a:ext cx="126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Melanoma</a:t>
            </a:r>
          </a:p>
        </p:txBody>
      </p:sp>
    </p:spTree>
    <p:extLst>
      <p:ext uri="{BB962C8B-B14F-4D97-AF65-F5344CB8AC3E}">
        <p14:creationId xmlns:p14="http://schemas.microsoft.com/office/powerpoint/2010/main" val="321165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secondary organs are chosen because they are close to </a:t>
            </a:r>
            <a:r>
              <a:rPr lang="en-US" dirty="0"/>
              <a:t>p</a:t>
            </a:r>
            <a:r>
              <a:rPr lang="en-US" dirty="0" smtClean="0"/>
              <a:t>rimary organ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09411" y="1975689"/>
            <a:ext cx="6797954" cy="4055155"/>
            <a:chOff x="609600" y="2122096"/>
            <a:chExt cx="5176313" cy="3316330"/>
          </a:xfrm>
        </p:grpSpPr>
        <p:pic>
          <p:nvPicPr>
            <p:cNvPr id="6" name="Picture 2" descr="http://www.hopkinsmedicine.org/liver_tumor_center/images/Metastatic_Colon_Canc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2122096"/>
              <a:ext cx="2064106" cy="3316330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/>
            <p:nvPr/>
          </p:nvGrpSpPr>
          <p:grpSpPr>
            <a:xfrm>
              <a:off x="3391724" y="2122096"/>
              <a:ext cx="2394189" cy="2886497"/>
              <a:chOff x="3700851" y="1924447"/>
              <a:chExt cx="2914650" cy="351397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804849" y="3600848"/>
                <a:ext cx="2715402" cy="1837578"/>
                <a:chOff x="4495800" y="3605784"/>
                <a:chExt cx="4242816" cy="2871216"/>
              </a:xfrm>
            </p:grpSpPr>
            <p:pic>
              <p:nvPicPr>
                <p:cNvPr id="8" name="Picture 4" descr="http://www.ccfoa.org/blog/wp-content/uploads/2012/05/Secondary_tumor_deposits_in_the_liver_from_a_primary_cancer_of_the_pancreas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495800" y="3605784"/>
                  <a:ext cx="4242816" cy="2871216"/>
                </a:xfrm>
                <a:prstGeom prst="rect">
                  <a:avLst/>
                </a:prstGeom>
                <a:noFill/>
              </p:spPr>
            </p:pic>
            <p:sp>
              <p:nvSpPr>
                <p:cNvPr id="9" name="Down Arrow 8"/>
                <p:cNvSpPr/>
                <p:nvPr/>
              </p:nvSpPr>
              <p:spPr>
                <a:xfrm rot="-2700000">
                  <a:off x="7671967" y="4662067"/>
                  <a:ext cx="228600" cy="457200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Down Arrow 9"/>
                <p:cNvSpPr/>
                <p:nvPr/>
              </p:nvSpPr>
              <p:spPr>
                <a:xfrm rot="2700000">
                  <a:off x="6757566" y="4052467"/>
                  <a:ext cx="228600" cy="457200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" name="Picture 2" descr="https://encrypted-tbn1.gstatic.com/images?q=tbn:ANd9GcTMbZ5y65upOD8iwJvZPkG2gvEI0mRFOEyd_jO2XSJmRCZ5QzEaIw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00851" y="1924447"/>
                <a:ext cx="2914650" cy="15621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" name="Rectangle 3"/>
          <p:cNvSpPr/>
          <p:nvPr/>
        </p:nvSpPr>
        <p:spPr>
          <a:xfrm>
            <a:off x="940045" y="5369013"/>
            <a:ext cx="849312" cy="461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476921"/>
            <a:ext cx="1749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Abadi MT Condensed Light"/>
              </a:rPr>
              <a:t>Primary cancer</a:t>
            </a:r>
          </a:p>
          <a:p>
            <a:pPr algn="ctr"/>
            <a:r>
              <a:rPr lang="en-US" sz="2000" dirty="0" smtClean="0">
                <a:latin typeface="+mn-lt"/>
                <a:cs typeface="Abadi MT Condensed Light"/>
              </a:rPr>
              <a:t> in cecum</a:t>
            </a:r>
            <a:endParaRPr lang="en-US" sz="2000" dirty="0">
              <a:latin typeface="+mn-lt"/>
              <a:cs typeface="Abadi MT Condensed Ligh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117600" y="5194301"/>
            <a:ext cx="393700" cy="310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1943" y="1621746"/>
            <a:ext cx="1931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Metastatic colon</a:t>
            </a:r>
          </a:p>
          <a:p>
            <a:r>
              <a:rPr lang="en-US" sz="2000" dirty="0" smtClean="0">
                <a:latin typeface="+mn-lt"/>
              </a:rPr>
              <a:t> cancer in liver</a:t>
            </a:r>
            <a:endParaRPr lang="en-US" sz="2000" dirty="0"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40045" y="2329632"/>
            <a:ext cx="571255" cy="310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76656" y="3659524"/>
            <a:ext cx="1304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Abadi MT Condensed Light"/>
              </a:rPr>
              <a:t>Portal vein</a:t>
            </a:r>
            <a:endParaRPr lang="en-US" sz="2000" dirty="0">
              <a:latin typeface="+mn-lt"/>
              <a:cs typeface="Abadi MT Condensed Light"/>
            </a:endParaRP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>
            <a:off x="2531971" y="3859579"/>
            <a:ext cx="444685" cy="2705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75597" y="5676901"/>
            <a:ext cx="2231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Tumors in colon</a:t>
            </a:r>
          </a:p>
          <a:p>
            <a:r>
              <a:rPr lang="en-US" sz="2000" dirty="0" smtClean="0">
                <a:latin typeface="+mn-lt"/>
              </a:rPr>
              <a:t> </a:t>
            </a:r>
            <a:endParaRPr lang="en-US" sz="2000" dirty="0">
              <a:latin typeface="+mn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995024" y="4489734"/>
            <a:ext cx="393700" cy="11871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55588" y="1621746"/>
            <a:ext cx="2231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Tumors in liver</a:t>
            </a:r>
          </a:p>
          <a:p>
            <a:r>
              <a:rPr lang="en-US" sz="2000" dirty="0" smtClean="0">
                <a:latin typeface="+mn-lt"/>
              </a:rPr>
              <a:t> </a:t>
            </a:r>
            <a:endParaRPr lang="en-US" sz="2000" dirty="0"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7087384" y="1975689"/>
            <a:ext cx="558016" cy="3539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6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96650"/>
          </a:xfrm>
        </p:spPr>
        <p:txBody>
          <a:bodyPr/>
          <a:lstStyle/>
          <a:p>
            <a:r>
              <a:rPr lang="en-US" dirty="0" smtClean="0"/>
              <a:t>Secondary organs secrete signals cancer cells recognize!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797" t="72396" r="36459" b="2017"/>
          <a:stretch/>
        </p:blipFill>
        <p:spPr>
          <a:xfrm>
            <a:off x="1289106" y="4018341"/>
            <a:ext cx="6368573" cy="2390271"/>
          </a:xfrm>
          <a:prstGeom prst="rect">
            <a:avLst/>
          </a:prstGeom>
        </p:spPr>
      </p:pic>
      <p:sp>
        <p:nvSpPr>
          <p:cNvPr id="12" name="Regular Pentagon 11"/>
          <p:cNvSpPr/>
          <p:nvPr/>
        </p:nvSpPr>
        <p:spPr>
          <a:xfrm>
            <a:off x="2527787" y="3605751"/>
            <a:ext cx="141786" cy="161583"/>
          </a:xfrm>
          <a:prstGeom prst="pen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/>
        </p:nvSpPr>
        <p:spPr>
          <a:xfrm>
            <a:off x="3031494" y="4148112"/>
            <a:ext cx="141786" cy="161583"/>
          </a:xfrm>
          <a:prstGeom prst="pen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gular Pentagon 13"/>
          <p:cNvSpPr/>
          <p:nvPr/>
        </p:nvSpPr>
        <p:spPr>
          <a:xfrm>
            <a:off x="2391945" y="4156856"/>
            <a:ext cx="141786" cy="161583"/>
          </a:xfrm>
          <a:prstGeom prst="pen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gular Pentagon 16"/>
          <p:cNvSpPr/>
          <p:nvPr/>
        </p:nvSpPr>
        <p:spPr>
          <a:xfrm>
            <a:off x="3353178" y="3371460"/>
            <a:ext cx="141786" cy="161583"/>
          </a:xfrm>
          <a:prstGeom prst="pen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gular Pentagon 17"/>
          <p:cNvSpPr/>
          <p:nvPr/>
        </p:nvSpPr>
        <p:spPr>
          <a:xfrm>
            <a:off x="3598287" y="3775967"/>
            <a:ext cx="141786" cy="161583"/>
          </a:xfrm>
          <a:prstGeom prst="pen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gular Pentagon 18"/>
          <p:cNvSpPr/>
          <p:nvPr/>
        </p:nvSpPr>
        <p:spPr>
          <a:xfrm>
            <a:off x="3317590" y="3695175"/>
            <a:ext cx="141786" cy="161583"/>
          </a:xfrm>
          <a:prstGeom prst="pen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gular Pentagon 19"/>
          <p:cNvSpPr/>
          <p:nvPr/>
        </p:nvSpPr>
        <p:spPr>
          <a:xfrm>
            <a:off x="2963759" y="3591206"/>
            <a:ext cx="141786" cy="161583"/>
          </a:xfrm>
          <a:prstGeom prst="pen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gular Pentagon 20"/>
          <p:cNvSpPr/>
          <p:nvPr/>
        </p:nvSpPr>
        <p:spPr>
          <a:xfrm>
            <a:off x="3353178" y="4076504"/>
            <a:ext cx="141786" cy="161583"/>
          </a:xfrm>
          <a:prstGeom prst="pen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gular Pentagon 21"/>
          <p:cNvSpPr/>
          <p:nvPr/>
        </p:nvSpPr>
        <p:spPr>
          <a:xfrm>
            <a:off x="2686131" y="4076504"/>
            <a:ext cx="141786" cy="161583"/>
          </a:xfrm>
          <a:prstGeom prst="pentag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219140" y="3637325"/>
            <a:ext cx="1381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Serotonin</a:t>
            </a:r>
            <a:endParaRPr lang="en-US" sz="20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4689516" y="2171288"/>
            <a:ext cx="578148" cy="562683"/>
            <a:chOff x="1418648" y="2504635"/>
            <a:chExt cx="578148" cy="562683"/>
          </a:xfrm>
        </p:grpSpPr>
        <p:sp>
          <p:nvSpPr>
            <p:cNvPr id="25" name="Oval 24"/>
            <p:cNvSpPr/>
            <p:nvPr/>
          </p:nvSpPr>
          <p:spPr>
            <a:xfrm>
              <a:off x="1418648" y="2504635"/>
              <a:ext cx="578148" cy="562683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626781" y="2778775"/>
              <a:ext cx="192716" cy="1979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V="1">
            <a:off x="3740073" y="2905031"/>
            <a:ext cx="730205" cy="466429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892473" y="3057431"/>
            <a:ext cx="730205" cy="466429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446641" y="2689470"/>
            <a:ext cx="730205" cy="466429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267664" y="2870979"/>
            <a:ext cx="946985" cy="2554266"/>
          </a:xfrm>
          <a:prstGeom prst="straightConnector1">
            <a:avLst/>
          </a:prstGeom>
          <a:ln w="12700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55875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Seed and fertile soil hypothesis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11575"/>
            <a:ext cx="84201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Metastatic cells travel </a:t>
            </a:r>
            <a:r>
              <a:rPr lang="en-US" dirty="0"/>
              <a:t>i</a:t>
            </a:r>
            <a:r>
              <a:rPr lang="en-US" dirty="0" smtClean="0"/>
              <a:t>n the bloodstream ‘highway’:</a:t>
            </a:r>
          </a:p>
          <a:p>
            <a:endParaRPr lang="en-US" dirty="0" smtClean="0"/>
          </a:p>
          <a:p>
            <a:r>
              <a:rPr lang="en-US" dirty="0" smtClean="0"/>
              <a:t>Do they settle at an appropriate exit (secondary organs)?</a:t>
            </a:r>
          </a:p>
          <a:p>
            <a:pPr marL="0" indent="0">
              <a:buNone/>
            </a:pPr>
            <a:r>
              <a:rPr lang="en-US" b="1" dirty="0" smtClean="0"/>
              <a:t>							OR</a:t>
            </a:r>
          </a:p>
          <a:p>
            <a:r>
              <a:rPr lang="en-US" dirty="0" smtClean="0"/>
              <a:t>Do they get off at multiple exits but only grow in one destination?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and fertile soil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637620" y="1634712"/>
            <a:ext cx="166538" cy="353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6903" y="5099146"/>
            <a:ext cx="56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2100" y="1634712"/>
            <a:ext cx="83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Seeds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7847920" y="1634712"/>
            <a:ext cx="166538" cy="353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413908" y="1634712"/>
            <a:ext cx="166538" cy="353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190196" y="1634712"/>
            <a:ext cx="166538" cy="353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742772" y="1634712"/>
            <a:ext cx="166538" cy="353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966484" y="1634712"/>
            <a:ext cx="166538" cy="353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519060" y="1634712"/>
            <a:ext cx="166538" cy="353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295348" y="1634712"/>
            <a:ext cx="166538" cy="353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071636" y="1634712"/>
            <a:ext cx="166538" cy="353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397226" y="4986095"/>
            <a:ext cx="6932163" cy="583983"/>
            <a:chOff x="853509" y="5600917"/>
            <a:chExt cx="6932163" cy="353961"/>
          </a:xfrm>
        </p:grpSpPr>
        <p:sp>
          <p:nvSpPr>
            <p:cNvPr id="4" name="Rectangle 3"/>
            <p:cNvSpPr/>
            <p:nvPr/>
          </p:nvSpPr>
          <p:spPr>
            <a:xfrm>
              <a:off x="853509" y="5600917"/>
              <a:ext cx="2310721" cy="35396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164230" y="5600917"/>
              <a:ext cx="2310721" cy="35396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74951" y="5600917"/>
              <a:ext cx="2310721" cy="35396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80" y="3182478"/>
            <a:ext cx="1530519" cy="207070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639" y="3182478"/>
            <a:ext cx="1530519" cy="20707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898" y="3182478"/>
            <a:ext cx="1530519" cy="207070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880" y="3182478"/>
            <a:ext cx="1530519" cy="207070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39" y="3182478"/>
            <a:ext cx="1530519" cy="207070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338" y="3182478"/>
            <a:ext cx="1530519" cy="2070702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82351" y="5792468"/>
            <a:ext cx="110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Lungs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798415" y="5792468"/>
            <a:ext cx="92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Liver</a:t>
            </a:r>
            <a:endParaRPr lang="en-US" sz="2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4449163" y="5792468"/>
            <a:ext cx="97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Brain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0242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8 3.58053E-6 L 0.08477 0.496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48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5 3.58053E-6 L -0.08476 0.496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48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0139 0.496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0139 0.496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0139 0.49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0139 0.496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0139 0.4963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0139 0.4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00139 0.4963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2" grpId="0" animBg="1"/>
      <p:bldP spid="42" grpId="1" animBg="1"/>
      <p:bldP spid="43" grpId="0" animBg="1"/>
      <p:bldP spid="43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1" animBg="1"/>
      <p:bldP spid="56" grpId="2" animBg="1"/>
      <p:bldP spid="57" grpId="0" animBg="1"/>
      <p:bldP spid="57" grpId="1" animBg="1"/>
      <p:bldP spid="58" grpId="0" animBg="1"/>
      <p:bldP spid="58" grpId="1" animBg="1"/>
    </p:bldLst>
  </p:timing>
</p:sld>
</file>

<file path=ppt/theme/theme1.xml><?xml version="1.0" encoding="utf-8"?>
<a:theme xmlns:a="http://schemas.openxmlformats.org/drawingml/2006/main" name="M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template.thmx</Template>
  <TotalTime>27349</TotalTime>
  <Words>599</Words>
  <Application>Microsoft Macintosh PowerPoint</Application>
  <PresentationFormat>On-screen Show (4:3)</PresentationFormat>
  <Paragraphs>140</Paragraphs>
  <Slides>18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MD template</vt:lpstr>
      <vt:lpstr>PowerPoint Presentation</vt:lpstr>
      <vt:lpstr>Do Now</vt:lpstr>
      <vt:lpstr>Is it primary or secondary?</vt:lpstr>
      <vt:lpstr>Important terms</vt:lpstr>
      <vt:lpstr>What do cancer cells look for in a new home?</vt:lpstr>
      <vt:lpstr>Some secondary organs are chosen because they are close to primary organ</vt:lpstr>
      <vt:lpstr>Secondary organs secrete signals cancer cells recognize!</vt:lpstr>
      <vt:lpstr>Seed and fertile soil hypothesis</vt:lpstr>
      <vt:lpstr>Seed and fertile soil</vt:lpstr>
      <vt:lpstr>Activity</vt:lpstr>
      <vt:lpstr>Activity</vt:lpstr>
      <vt:lpstr>Which Organs are ‘most fertile’?</vt:lpstr>
      <vt:lpstr>What happens when cancer cells metastasize to the liver?</vt:lpstr>
      <vt:lpstr>What happens when the cancer cells metastasize to the lung?</vt:lpstr>
      <vt:lpstr>What happens when the cancer cells metastasize to the bone?</vt:lpstr>
      <vt:lpstr>What happens when cancer cells metastasize to the brain?</vt:lpstr>
      <vt:lpstr>Wrap Up: The real picture of metastasis?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berri jacque</dc:creator>
  <cp:lastModifiedBy>Karina</cp:lastModifiedBy>
  <cp:revision>398</cp:revision>
  <cp:lastPrinted>2010-11-09T17:54:24Z</cp:lastPrinted>
  <dcterms:created xsi:type="dcterms:W3CDTF">2014-05-28T13:21:00Z</dcterms:created>
  <dcterms:modified xsi:type="dcterms:W3CDTF">2015-06-13T09:54:53Z</dcterms:modified>
</cp:coreProperties>
</file>